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80" r:id="rId3"/>
    <p:sldId id="282" r:id="rId4"/>
    <p:sldId id="283" r:id="rId5"/>
    <p:sldId id="286" r:id="rId6"/>
    <p:sldId id="287" r:id="rId7"/>
    <p:sldId id="284" r:id="rId8"/>
    <p:sldId id="285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7CB67-1E74-4150-81D7-472257A5D1EC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10FAA-1E77-4163-A1C2-6F88DAF5C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3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FDD1-D455-5608-D984-8B494D458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744E6-0D83-B6B5-A699-8C65DBC53A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38B39-742C-555E-7719-7492E2F40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A079-E86C-4C3D-B95F-1B55E130515E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1BDF9-678B-650B-876E-47907E5DC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66AA1-42C6-07C0-98CF-3E98BEA2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32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6EB31-F725-16E9-16A7-1377A815E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37FA6-A6B5-05DF-8961-820F8FC19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EA8AF-82F3-5A84-F862-CB28F5FF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0A5D-7A2A-44B6-A0A0-4B58DF1AF99B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E772A-AFF5-BC76-64DE-754F7F1D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DD44C-23D6-9D1B-7F5E-E581B0252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7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0A2E58-ADA6-C4AA-3C57-9A3FA9891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05365-92C2-0C84-8026-C649CF613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33AA3-FE5E-1CC7-E13E-348948091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3699-3479-49CE-A0B7-DA49C9BCA17A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CE09E-9442-41D3-6EE1-88ABC2741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FA2F3-03E7-2775-CFBA-3BD3F868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66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E5939-EFC8-EA1E-115A-25834010F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CF3DD-E426-7825-8386-C1D9502D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441-230E-A2D2-6A98-ABA22CE6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7C69B-0ED8-4C0B-9B7C-666C8381EDBD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2F76C-D632-2187-B04D-12E111C0C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8FC68-B6CF-444F-8A68-AB8E6EFBF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56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8198D-7F45-8C2A-44A2-54C4B1D59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0BC8E-1D97-B403-0FB9-D69CE562D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C8C05-F813-D756-2210-F9F31283D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0935B-74C1-42C5-893A-2601F0E1F209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D5B05-F9F5-EA45-2172-B1FD3D8E2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974A0-ABFD-03F8-9DF8-1F4878FF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6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08BBA-7401-0A09-976E-D9E5E295B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8E2BB-346B-5E3E-B6D0-4F6C18D3B5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B75B2-02CA-C285-2C76-F0D6FAF62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50E5E-96DC-5B4E-BDBA-D1E1205B0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30CFE-B8BD-4B5E-B555-3FE113D47197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19C4DB-0EA2-D979-DFBE-94FAD6818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D9BD2-101E-D23F-905E-F78D11D0C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2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89C2C-2579-5986-2F66-66F5A4029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35FAA-6E59-32BD-7732-C373B96AB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DC92E-BCEE-D9E8-14AD-71B296FE6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38CEF5-DD84-142B-41C7-98AF87B01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276A6-00F0-F843-B4CA-81C2BB4C9C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A3E1C-2247-EC23-5CF8-1C5A80DB9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3FD-C7A5-46EE-8E98-0D5150C6FB17}" type="datetime1">
              <a:rPr lang="en-US" smtClean="0"/>
              <a:t>7/12/2024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56DC56-A210-53B0-769D-7BB781EC5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D7A5C-4C56-9A6C-6261-170118284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9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96D07-FADD-89CD-15D5-CD45D7E60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B02E0-BCCA-E2C7-FF33-DB4226EA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B209C-7C47-42DA-84DF-DA19CE177646}" type="datetime1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07CA3-12BB-39E5-6BAB-0901F32D0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534D0-24F2-2F3F-7893-CDB089703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5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67273B-8308-8CE9-0A63-2A236893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FF10-C439-423F-AF4A-197ED3A88B74}" type="datetime1">
              <a:rPr lang="en-US" smtClean="0"/>
              <a:t>7/12/2024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EDC7A1-A466-CC0D-03CD-1CE141DEB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BD905-A5F0-54A1-91CE-F18E07B0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234B-CB64-46AC-FCA0-F71CFBFD3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A172E-2849-499A-B2B9-8C49C0A51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A1F3F-4043-6465-42C6-4677F09FF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0124F-6A95-79EF-10BF-F379572F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C9C8C-B266-4594-8856-13F64B727E76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A9903-0245-8D2A-F09C-4525BB14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88776D-D462-C23D-B15A-3772A2FFE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29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39EEA-CF92-E887-104A-F820F32F4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1DF534-E844-A12A-F32E-5210101B4D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74DB4-18D1-7343-AC81-7BA14E506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72676-34F6-06ED-FA50-C0C4BA92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AE69A-6287-4EAC-8612-91A24826B980}" type="datetime1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0D742-B838-0A68-366D-05D78971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A4A37-5C52-1A91-6313-96A6825D3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05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AB643-B7CD-352A-451B-48264091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658CF-ED3F-6EAE-2C72-53E4837B5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EDF46-E7EB-9E32-7ED7-88B65F1606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8FB21-C532-4317-A732-FD145BF2EB4E}" type="datetime1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C610C-4B35-7B64-41B5-2A84EF433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2DD4D-2F47-B478-42E2-F4B2FD73F9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A3F72-01B6-4148-9299-E2715700F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51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B30A9-2BD8-979D-866C-791CDF6D11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2294"/>
            <a:ext cx="9144000" cy="2387600"/>
          </a:xfrm>
        </p:spPr>
        <p:txBody>
          <a:bodyPr anchor="ctr"/>
          <a:lstStyle/>
          <a:p>
            <a:r>
              <a:rPr lang="en-US" b="1" dirty="0">
                <a:latin typeface="+mn-lt"/>
                <a:cs typeface="Times New Roman" panose="02020603050405020304" pitchFamily="18" charset="0"/>
              </a:rPr>
              <a:t>AADT Dashboard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7EDDE5E-64D0-596E-5B14-1074AB6013E2}"/>
              </a:ext>
            </a:extLst>
          </p:cNvPr>
          <p:cNvSpPr txBox="1">
            <a:spLocks/>
          </p:cNvSpPr>
          <p:nvPr/>
        </p:nvSpPr>
        <p:spPr>
          <a:xfrm>
            <a:off x="3582999" y="3547063"/>
            <a:ext cx="5025997" cy="12149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Aditya Marathe</a:t>
            </a:r>
          </a:p>
          <a:p>
            <a:r>
              <a:rPr lang="en-US" dirty="0"/>
              <a:t>Arizona State University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2A4FD-C1F9-510A-B63E-360B86BA1112}"/>
              </a:ext>
            </a:extLst>
          </p:cNvPr>
          <p:cNvSpPr txBox="1">
            <a:spLocks/>
          </p:cNvSpPr>
          <p:nvPr/>
        </p:nvSpPr>
        <p:spPr>
          <a:xfrm>
            <a:off x="4577934" y="4762005"/>
            <a:ext cx="3036125" cy="15765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Acknowledgement</a:t>
            </a:r>
          </a:p>
          <a:p>
            <a:r>
              <a:rPr lang="en-US" dirty="0"/>
              <a:t>Dr. </a:t>
            </a:r>
            <a:r>
              <a:rPr lang="en-US" dirty="0" err="1"/>
              <a:t>Xuesong</a:t>
            </a:r>
            <a:r>
              <a:rPr lang="en-US" dirty="0"/>
              <a:t> Zhou</a:t>
            </a:r>
          </a:p>
          <a:p>
            <a:r>
              <a:rPr lang="en-US" dirty="0"/>
              <a:t>Dr. </a:t>
            </a:r>
            <a:r>
              <a:rPr lang="en-US" dirty="0" err="1"/>
              <a:t>Baloka</a:t>
            </a:r>
            <a:r>
              <a:rPr lang="en-US" dirty="0"/>
              <a:t> </a:t>
            </a:r>
            <a:r>
              <a:rPr lang="en-US" dirty="0" err="1"/>
              <a:t>Belezamo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55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8A73817-7640-B5B1-62FA-A40D460B4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718457"/>
            <a:ext cx="12191999" cy="5385460"/>
          </a:xfrm>
        </p:spPr>
        <p:txBody>
          <a:bodyPr>
            <a:normAutofit/>
          </a:bodyPr>
          <a:lstStyle/>
          <a:p>
            <a:r>
              <a:rPr lang="en-US" sz="2000" dirty="0"/>
              <a:t>The AADT dashboard, previously AADT forecaster, can display the forecasted AADT data for the selected route, milepost range and projection years</a:t>
            </a:r>
          </a:p>
          <a:p>
            <a:r>
              <a:rPr lang="en-US" sz="2000" b="1" dirty="0"/>
              <a:t>Reason</a:t>
            </a:r>
          </a:p>
          <a:p>
            <a:pPr lvl="1"/>
            <a:r>
              <a:rPr lang="en-US" sz="1600" dirty="0"/>
              <a:t>Engineers require AADT data for their desired route, BMP, EMP and projection years</a:t>
            </a:r>
          </a:p>
          <a:p>
            <a:pPr lvl="1"/>
            <a:r>
              <a:rPr lang="en-US" sz="1600" dirty="0"/>
              <a:t>Requests are tedious to fulfill as they require manual calculations</a:t>
            </a:r>
          </a:p>
          <a:p>
            <a:pPr lvl="1"/>
            <a:r>
              <a:rPr lang="en-US" sz="1600" dirty="0"/>
              <a:t>Solution was to create an automated platform to fulfill such requests</a:t>
            </a:r>
            <a:endParaRPr lang="en-US" sz="1600" b="1" dirty="0"/>
          </a:p>
          <a:p>
            <a:r>
              <a:rPr lang="en-US" sz="2000" dirty="0"/>
              <a:t>First idea was to use </a:t>
            </a:r>
            <a:r>
              <a:rPr lang="en-US" sz="2000" b="1" dirty="0"/>
              <a:t>Excel Spreadsheet</a:t>
            </a:r>
          </a:p>
          <a:p>
            <a:pPr lvl="1"/>
            <a:r>
              <a:rPr lang="en-US" sz="1600" dirty="0"/>
              <a:t>Unsynchronized data</a:t>
            </a:r>
          </a:p>
          <a:p>
            <a:pPr lvl="1"/>
            <a:r>
              <a:rPr lang="en-US" sz="1600" dirty="0"/>
              <a:t>Dependent on excel version</a:t>
            </a:r>
          </a:p>
          <a:p>
            <a:r>
              <a:rPr lang="en-US" sz="2000" dirty="0"/>
              <a:t>Second idea was to use a shared </a:t>
            </a:r>
            <a:r>
              <a:rPr lang="en-US" sz="2000" b="1" dirty="0"/>
              <a:t>Google Sheets</a:t>
            </a:r>
          </a:p>
          <a:p>
            <a:pPr lvl="1"/>
            <a:r>
              <a:rPr lang="en-US" sz="1600" dirty="0"/>
              <a:t>Cumbersome</a:t>
            </a:r>
          </a:p>
          <a:p>
            <a:pPr lvl="1"/>
            <a:r>
              <a:rPr lang="en-US" sz="1600" dirty="0"/>
              <a:t>Shared use</a:t>
            </a:r>
          </a:p>
          <a:p>
            <a:pPr lvl="1"/>
            <a:r>
              <a:rPr lang="en-US" sz="1600" dirty="0"/>
              <a:t>Pseudo automation </a:t>
            </a:r>
          </a:p>
          <a:p>
            <a:r>
              <a:rPr lang="en-US" sz="2000" dirty="0"/>
              <a:t>Final idea was to use Python to design an online-accessible </a:t>
            </a:r>
            <a:r>
              <a:rPr lang="en-US" sz="2000" b="1" dirty="0"/>
              <a:t>Dashboard</a:t>
            </a:r>
            <a:endParaRPr lang="en-US" sz="3400" b="1" dirty="0"/>
          </a:p>
          <a:p>
            <a:endParaRPr lang="en-US" sz="26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Brief 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00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8A73817-7640-B5B1-62FA-A40D460B4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718459"/>
            <a:ext cx="5291077" cy="2710541"/>
          </a:xfrm>
        </p:spPr>
        <p:txBody>
          <a:bodyPr>
            <a:normAutofit/>
          </a:bodyPr>
          <a:lstStyle/>
          <a:p>
            <a:r>
              <a:rPr lang="en-US" sz="2000" b="1" dirty="0"/>
              <a:t>Features</a:t>
            </a:r>
          </a:p>
          <a:p>
            <a:pPr lvl="1"/>
            <a:r>
              <a:rPr lang="en-US" sz="1600" dirty="0"/>
              <a:t>Automated forecasting</a:t>
            </a:r>
          </a:p>
          <a:p>
            <a:pPr lvl="1"/>
            <a:r>
              <a:rPr lang="en-US" sz="1600" dirty="0"/>
              <a:t>Data filtering</a:t>
            </a:r>
          </a:p>
          <a:p>
            <a:r>
              <a:rPr lang="en-US" sz="2000" b="1" dirty="0"/>
              <a:t>Issues</a:t>
            </a:r>
          </a:p>
          <a:p>
            <a:pPr lvl="1"/>
            <a:r>
              <a:rPr lang="en-US" sz="1600" dirty="0"/>
              <a:t>Cumbersome</a:t>
            </a:r>
          </a:p>
          <a:p>
            <a:pPr lvl="1"/>
            <a:r>
              <a:rPr lang="en-US" sz="1600" dirty="0"/>
              <a:t>Unsynchronized</a:t>
            </a:r>
          </a:p>
          <a:p>
            <a:pPr lvl="1"/>
            <a:r>
              <a:rPr lang="en-US" sz="1600" dirty="0"/>
              <a:t>Harder to update</a:t>
            </a:r>
          </a:p>
          <a:p>
            <a:pPr lvl="1"/>
            <a:r>
              <a:rPr lang="en-US" sz="1600" dirty="0"/>
              <a:t>Limited accessibility</a:t>
            </a:r>
          </a:p>
          <a:p>
            <a:endParaRPr lang="en-US" sz="2000" dirty="0"/>
          </a:p>
          <a:p>
            <a:endParaRPr lang="en-US" sz="1200" dirty="0"/>
          </a:p>
          <a:p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Excel spreadsheet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23DBB7-44AC-5C54-583B-37260E45E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879" y="3601772"/>
            <a:ext cx="4978656" cy="29529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B23812-B002-FEEB-0D6F-69C25403E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577" y="3109803"/>
            <a:ext cx="2685055" cy="16545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5977B1-5002-60FC-EAAD-225298EFF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075" y="2690715"/>
            <a:ext cx="6458092" cy="3462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615F97-5A57-0B91-182D-D6C2D9DA86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71" y="3601772"/>
            <a:ext cx="4906553" cy="2970153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C3D93E5-6E6C-3E78-67EE-D389D38BA1BA}"/>
              </a:ext>
            </a:extLst>
          </p:cNvPr>
          <p:cNvSpPr txBox="1">
            <a:spLocks/>
          </p:cNvSpPr>
          <p:nvPr/>
        </p:nvSpPr>
        <p:spPr>
          <a:xfrm>
            <a:off x="5291076" y="718457"/>
            <a:ext cx="6900922" cy="1899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Version history</a:t>
            </a:r>
          </a:p>
          <a:p>
            <a:pPr lvl="1"/>
            <a:r>
              <a:rPr lang="en-US" sz="1600" dirty="0"/>
              <a:t>Ability to forecast AADT based on user input years</a:t>
            </a:r>
          </a:p>
          <a:p>
            <a:pPr lvl="1"/>
            <a:r>
              <a:rPr lang="en-US" sz="1600" dirty="0"/>
              <a:t>Ability to filter the data based on route, BMP and EMP</a:t>
            </a:r>
          </a:p>
          <a:p>
            <a:pPr lvl="1"/>
            <a:r>
              <a:rPr lang="en-US" sz="1600" dirty="0"/>
              <a:t>Display the required data only, filtering out unnecessary data</a:t>
            </a:r>
          </a:p>
          <a:p>
            <a:pPr lvl="1"/>
            <a:r>
              <a:rPr lang="en-US" sz="1600" dirty="0"/>
              <a:t>Display first BMP and last EMP for selected route</a:t>
            </a:r>
          </a:p>
          <a:p>
            <a:pPr lvl="1"/>
            <a:r>
              <a:rPr lang="en-US" sz="1600" dirty="0"/>
              <a:t>Colors for better visual clarity</a:t>
            </a:r>
            <a:endParaRPr lang="en-US" sz="30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773811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8A73817-7640-B5B1-62FA-A40D460B4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718459"/>
            <a:ext cx="3637807" cy="1644732"/>
          </a:xfrm>
        </p:spPr>
        <p:txBody>
          <a:bodyPr>
            <a:normAutofit/>
          </a:bodyPr>
          <a:lstStyle/>
          <a:p>
            <a:r>
              <a:rPr lang="en-US" sz="2000" b="1" dirty="0"/>
              <a:t>Features</a:t>
            </a:r>
          </a:p>
          <a:p>
            <a:pPr lvl="1"/>
            <a:r>
              <a:rPr lang="en-US" sz="1600" dirty="0"/>
              <a:t>Automated forecasting</a:t>
            </a:r>
          </a:p>
          <a:p>
            <a:pPr lvl="1"/>
            <a:r>
              <a:rPr lang="en-US" sz="1600" dirty="0"/>
              <a:t>Data filtering</a:t>
            </a:r>
          </a:p>
          <a:p>
            <a:pPr lvl="1"/>
            <a:r>
              <a:rPr lang="en-US" sz="1600" dirty="0"/>
              <a:t>Synchronized</a:t>
            </a:r>
          </a:p>
          <a:p>
            <a:pPr lvl="1"/>
            <a:r>
              <a:rPr lang="en-US" sz="1600" dirty="0"/>
              <a:t>Centralized data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1200" dirty="0"/>
          </a:p>
          <a:p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Google Sheets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2D45F6-FFAA-F4D5-7BD8-5A7320864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43" y="2262251"/>
            <a:ext cx="11572909" cy="221474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644A24-36C8-7B5C-72F5-C42ACA0DBEA0}"/>
              </a:ext>
            </a:extLst>
          </p:cNvPr>
          <p:cNvSpPr txBox="1">
            <a:spLocks/>
          </p:cNvSpPr>
          <p:nvPr/>
        </p:nvSpPr>
        <p:spPr>
          <a:xfrm>
            <a:off x="7671460" y="718457"/>
            <a:ext cx="3877293" cy="1662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Version history</a:t>
            </a:r>
          </a:p>
          <a:p>
            <a:pPr lvl="1"/>
            <a:r>
              <a:rPr lang="en-US" sz="1600" dirty="0"/>
              <a:t>Version transfer from excel version</a:t>
            </a:r>
          </a:p>
          <a:p>
            <a:pPr lvl="1"/>
            <a:r>
              <a:rPr lang="en-US" sz="1600" dirty="0"/>
              <a:t>Better visual features</a:t>
            </a:r>
          </a:p>
          <a:p>
            <a:pPr lvl="1"/>
            <a:r>
              <a:rPr lang="en-US" sz="1600" dirty="0"/>
              <a:t>BMP - EMP flexibility</a:t>
            </a:r>
          </a:p>
          <a:p>
            <a:pPr lvl="1"/>
            <a:r>
              <a:rPr lang="en-US" sz="1600" dirty="0"/>
              <a:t>Optimized calculations</a:t>
            </a:r>
          </a:p>
          <a:p>
            <a:pPr marL="0" indent="0">
              <a:buNone/>
            </a:pPr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58E7D51-E455-A405-0823-A0EC571B2903}"/>
              </a:ext>
            </a:extLst>
          </p:cNvPr>
          <p:cNvSpPr txBox="1">
            <a:spLocks/>
          </p:cNvSpPr>
          <p:nvPr/>
        </p:nvSpPr>
        <p:spPr>
          <a:xfrm>
            <a:off x="3637805" y="718458"/>
            <a:ext cx="4033655" cy="1644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Issues</a:t>
            </a:r>
          </a:p>
          <a:p>
            <a:pPr lvl="1"/>
            <a:r>
              <a:rPr lang="en-US" sz="1600" dirty="0"/>
              <a:t>Cumbersome</a:t>
            </a:r>
          </a:p>
          <a:p>
            <a:pPr lvl="1"/>
            <a:r>
              <a:rPr lang="en-US" sz="1600" dirty="0"/>
              <a:t>Harder to update</a:t>
            </a:r>
          </a:p>
          <a:p>
            <a:pPr lvl="1"/>
            <a:r>
              <a:rPr lang="en-US" sz="1600" dirty="0"/>
              <a:t>Shared use</a:t>
            </a:r>
            <a:endParaRPr lang="en-US" sz="2000" dirty="0"/>
          </a:p>
          <a:p>
            <a:endParaRPr lang="en-US" sz="1200" dirty="0"/>
          </a:p>
          <a:p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5799F2-11BA-F06D-8E77-198C22280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347" y="4607626"/>
            <a:ext cx="6201299" cy="174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8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Google Sheets Demonstration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5</a:t>
            </a:fld>
            <a:endParaRPr lang="en-US"/>
          </a:p>
        </p:txBody>
      </p:sp>
      <p:pic>
        <p:nvPicPr>
          <p:cNvPr id="9" name="20240712-1549-44.9074780">
            <a:hlinkClick r:id="" action="ppaction://media"/>
            <a:extLst>
              <a:ext uri="{FF2B5EF4-FFF2-40B4-BE49-F238E27FC236}">
                <a16:creationId xmlns:a16="http://schemas.microsoft.com/office/drawing/2014/main" id="{70F700F3-D522-2744-1EC0-7BFA06C7A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795" y="732696"/>
            <a:ext cx="10222405" cy="562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8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BMP – EMP flexibility logic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644A24-36C8-7B5C-72F5-C42ACA0DBEA0}"/>
              </a:ext>
            </a:extLst>
          </p:cNvPr>
          <p:cNvSpPr txBox="1">
            <a:spLocks/>
          </p:cNvSpPr>
          <p:nvPr/>
        </p:nvSpPr>
        <p:spPr>
          <a:xfrm>
            <a:off x="0" y="718459"/>
            <a:ext cx="12192000" cy="3592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Problem: </a:t>
            </a:r>
            <a:r>
              <a:rPr lang="en-US" sz="2000" dirty="0"/>
              <a:t>Filtered data was too rigid, which lead to erroneous data display</a:t>
            </a:r>
          </a:p>
          <a:p>
            <a:r>
              <a:rPr lang="en-US" sz="2000" b="1" dirty="0"/>
              <a:t>Example: </a:t>
            </a:r>
            <a:r>
              <a:rPr lang="en-US" sz="2000" dirty="0"/>
              <a:t>Assume route segments with mile posts 0, 5, 10, 15 and 20</a:t>
            </a:r>
          </a:p>
          <a:p>
            <a:r>
              <a:rPr lang="en-US" sz="2000" dirty="0"/>
              <a:t>If the input was, inBMP = 7.5, inEMP = 17.5, then the result should include all route segments between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sz="1600" dirty="0"/>
              <a:t>BMP-5 &amp; EMP-10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sz="1600" dirty="0"/>
              <a:t>BMP-10 &amp; EMP-15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sz="1600" dirty="0"/>
              <a:t>BMP-15 &amp; EMP-20</a:t>
            </a:r>
          </a:p>
          <a:p>
            <a:r>
              <a:rPr lang="en-US" sz="2000" dirty="0"/>
              <a:t>However, only the route segment BMP-10 &amp; EMP-15 was displayed, which is not correct</a:t>
            </a:r>
          </a:p>
          <a:p>
            <a:r>
              <a:rPr lang="en-US" sz="2000" b="1" dirty="0"/>
              <a:t>Logic Fix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sz="1600" dirty="0"/>
              <a:t>(BMP &lt; inEMP)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sz="1600" dirty="0"/>
              <a:t>(EMP &gt; inBMP)</a:t>
            </a:r>
            <a:endParaRPr lang="en-US" sz="1200" b="1" dirty="0"/>
          </a:p>
          <a:p>
            <a:pPr marL="0" indent="0">
              <a:buNone/>
            </a:pPr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8CE587-89BF-67E5-91BD-AF3CF2559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27" y="4318186"/>
            <a:ext cx="5224072" cy="20381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70E6F9-F485-860D-698F-4DBA1AD9F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3" y="4318186"/>
            <a:ext cx="5079360" cy="2038164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E32574-670D-91E3-7FA3-F29D91B1AEAB}"/>
              </a:ext>
            </a:extLst>
          </p:cNvPr>
          <p:cNvSpPr txBox="1">
            <a:spLocks/>
          </p:cNvSpPr>
          <p:nvPr/>
        </p:nvSpPr>
        <p:spPr>
          <a:xfrm>
            <a:off x="2380549" y="6363485"/>
            <a:ext cx="1749628" cy="3579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Old Logic</a:t>
            </a:r>
            <a:endParaRPr lang="en-US" sz="1200" dirty="0"/>
          </a:p>
          <a:p>
            <a:pPr marL="0" indent="0">
              <a:buNone/>
            </a:pPr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107B3-21A6-78DE-B679-066534D2FA25}"/>
              </a:ext>
            </a:extLst>
          </p:cNvPr>
          <p:cNvSpPr txBox="1">
            <a:spLocks/>
          </p:cNvSpPr>
          <p:nvPr/>
        </p:nvSpPr>
        <p:spPr>
          <a:xfrm>
            <a:off x="7989469" y="6363485"/>
            <a:ext cx="1749628" cy="3579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New Logic</a:t>
            </a:r>
            <a:endParaRPr lang="en-US" sz="1200" dirty="0"/>
          </a:p>
          <a:p>
            <a:pPr marL="0" indent="0">
              <a:buNone/>
            </a:pPr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74779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8A73817-7640-B5B1-62FA-A40D460B4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718458"/>
            <a:ext cx="3752605" cy="2024742"/>
          </a:xfrm>
        </p:spPr>
        <p:txBody>
          <a:bodyPr>
            <a:normAutofit/>
          </a:bodyPr>
          <a:lstStyle/>
          <a:p>
            <a:r>
              <a:rPr lang="en-US" sz="2000" b="1" dirty="0"/>
              <a:t>Features</a:t>
            </a:r>
          </a:p>
          <a:p>
            <a:pPr lvl="1"/>
            <a:r>
              <a:rPr lang="en-US" sz="1600" dirty="0"/>
              <a:t>Automated forecasting</a:t>
            </a:r>
          </a:p>
          <a:p>
            <a:pPr lvl="1"/>
            <a:r>
              <a:rPr lang="en-US" sz="1600" dirty="0"/>
              <a:t>Data filtering</a:t>
            </a:r>
          </a:p>
          <a:p>
            <a:pPr lvl="1"/>
            <a:r>
              <a:rPr lang="en-US" sz="1600" dirty="0"/>
              <a:t>Synchronized</a:t>
            </a:r>
          </a:p>
          <a:p>
            <a:pPr lvl="1"/>
            <a:r>
              <a:rPr lang="en-US" sz="1600" dirty="0"/>
              <a:t>Centralized data</a:t>
            </a:r>
          </a:p>
          <a:p>
            <a:pPr lvl="1"/>
            <a:r>
              <a:rPr lang="en-US" sz="1600" dirty="0"/>
              <a:t>Easy to update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1200" dirty="0"/>
          </a:p>
          <a:p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Dashboard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7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DAF581F-A3DC-C43C-3A6B-595F535522A3}"/>
              </a:ext>
            </a:extLst>
          </p:cNvPr>
          <p:cNvSpPr txBox="1">
            <a:spLocks/>
          </p:cNvSpPr>
          <p:nvPr/>
        </p:nvSpPr>
        <p:spPr>
          <a:xfrm>
            <a:off x="7176654" y="718458"/>
            <a:ext cx="5015345" cy="2476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Version history</a:t>
            </a:r>
          </a:p>
          <a:p>
            <a:pPr lvl="1"/>
            <a:r>
              <a:rPr lang="en-US" sz="1600" dirty="0"/>
              <a:t>Display AADT table similar to other versions</a:t>
            </a:r>
          </a:p>
          <a:p>
            <a:pPr lvl="1"/>
            <a:r>
              <a:rPr lang="en-US" sz="1600" dirty="0"/>
              <a:t>Dropdown, inputs and limiters</a:t>
            </a:r>
          </a:p>
          <a:p>
            <a:pPr lvl="1"/>
            <a:r>
              <a:rPr lang="en-US" sz="1600" dirty="0"/>
              <a:t>Download function</a:t>
            </a:r>
          </a:p>
          <a:p>
            <a:pPr lvl="1"/>
            <a:r>
              <a:rPr lang="en-US" sz="1600" dirty="0"/>
              <a:t>Automated dataframe and header generation</a:t>
            </a:r>
          </a:p>
          <a:p>
            <a:pPr lvl="1"/>
            <a:r>
              <a:rPr lang="en-US" sz="1600" dirty="0"/>
              <a:t>Data cleaning and validation</a:t>
            </a:r>
          </a:p>
          <a:p>
            <a:pPr lvl="1"/>
            <a:r>
              <a:rPr lang="en-US" sz="1600" dirty="0"/>
              <a:t>File selector</a:t>
            </a:r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26B3B36-B421-236D-3C8B-F137DAD03E7B}"/>
              </a:ext>
            </a:extLst>
          </p:cNvPr>
          <p:cNvSpPr txBox="1">
            <a:spLocks/>
          </p:cNvSpPr>
          <p:nvPr/>
        </p:nvSpPr>
        <p:spPr>
          <a:xfrm>
            <a:off x="3752603" y="718458"/>
            <a:ext cx="3424052" cy="2024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Potential</a:t>
            </a:r>
          </a:p>
          <a:p>
            <a:pPr lvl="1"/>
            <a:r>
              <a:rPr lang="en-US" sz="1600" dirty="0"/>
              <a:t>Faster calculations</a:t>
            </a:r>
          </a:p>
          <a:p>
            <a:pPr lvl="1"/>
            <a:r>
              <a:rPr lang="en-US" sz="1600" dirty="0"/>
              <a:t>Visualization options</a:t>
            </a:r>
          </a:p>
          <a:p>
            <a:pPr lvl="1"/>
            <a:r>
              <a:rPr lang="en-US" sz="1600" dirty="0"/>
              <a:t>Easy accessibility</a:t>
            </a:r>
          </a:p>
          <a:p>
            <a:pPr lvl="1"/>
            <a:r>
              <a:rPr lang="en-US" sz="1600" dirty="0"/>
              <a:t>Customization</a:t>
            </a:r>
            <a:endParaRPr lang="en-US" sz="2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2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4F36EA-F3F7-77D2-2D67-1D90E81DD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665" y="2839728"/>
            <a:ext cx="9996665" cy="387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429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3B3624B-AD4B-111E-2A0C-33CBBF7574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2191999" cy="71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latin typeface="+mn-lt"/>
              </a:rPr>
              <a:t>Dashboard Demonstration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A4953-7AC5-95C0-E7E4-DF5C7B261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8</a:t>
            </a:fld>
            <a:endParaRPr lang="en-US"/>
          </a:p>
        </p:txBody>
      </p:sp>
      <p:pic>
        <p:nvPicPr>
          <p:cNvPr id="9" name="20240712-1538-27.6643010">
            <a:hlinkClick r:id="" action="ppaction://media"/>
            <a:extLst>
              <a:ext uri="{FF2B5EF4-FFF2-40B4-BE49-F238E27FC236}">
                <a16:creationId xmlns:a16="http://schemas.microsoft.com/office/drawing/2014/main" id="{3EFB3773-614D-0A67-D15F-08084F35BC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31644"/>
            <a:ext cx="121920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8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99"/>
    </mc:Choice>
    <mc:Fallback xmlns="">
      <p:transition spd="slow" advTm="39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50472-3FDB-7470-CF70-D967AF1D6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+mn-lt"/>
              </a:rPr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79B64B-59DD-F082-FDBA-78F875C9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A3F72-01B6-4148-9299-E2715700F8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89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2263</TotalTime>
  <Words>373</Words>
  <Application>Microsoft Office PowerPoint</Application>
  <PresentationFormat>Widescreen</PresentationFormat>
  <Paragraphs>123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AADT Dashboard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DTALite Progress</dc:title>
  <dc:creator>Aditya Marathe</dc:creator>
  <cp:lastModifiedBy>Aditya Marathe</cp:lastModifiedBy>
  <cp:revision>21</cp:revision>
  <dcterms:created xsi:type="dcterms:W3CDTF">2024-03-15T04:31:59Z</dcterms:created>
  <dcterms:modified xsi:type="dcterms:W3CDTF">2024-07-12T22:21:27Z</dcterms:modified>
</cp:coreProperties>
</file>

<file path=docProps/thumbnail.jpeg>
</file>